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72" r:id="rId4"/>
    <p:sldId id="261" r:id="rId5"/>
    <p:sldId id="271" r:id="rId6"/>
    <p:sldId id="270" r:id="rId7"/>
    <p:sldId id="273" r:id="rId8"/>
    <p:sldId id="275" r:id="rId9"/>
    <p:sldId id="274" r:id="rId10"/>
    <p:sldId id="276" r:id="rId11"/>
    <p:sldId id="277" r:id="rId12"/>
    <p:sldId id="278" r:id="rId13"/>
    <p:sldId id="262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65" r:id="rId22"/>
    <p:sldId id="288" r:id="rId23"/>
    <p:sldId id="289" r:id="rId24"/>
    <p:sldId id="290" r:id="rId25"/>
    <p:sldId id="291" r:id="rId26"/>
    <p:sldId id="293" r:id="rId27"/>
    <p:sldId id="294" r:id="rId28"/>
    <p:sldId id="287" r:id="rId29"/>
    <p:sldId id="323" r:id="rId30"/>
    <p:sldId id="324" r:id="rId31"/>
    <p:sldId id="325" r:id="rId32"/>
    <p:sldId id="292" r:id="rId33"/>
    <p:sldId id="326" r:id="rId34"/>
    <p:sldId id="266" r:id="rId35"/>
    <p:sldId id="299" r:id="rId36"/>
    <p:sldId id="295" r:id="rId37"/>
    <p:sldId id="300" r:id="rId38"/>
    <p:sldId id="301" r:id="rId39"/>
    <p:sldId id="263" r:id="rId40"/>
    <p:sldId id="303" r:id="rId41"/>
    <p:sldId id="296" r:id="rId42"/>
    <p:sldId id="302" r:id="rId43"/>
    <p:sldId id="264" r:id="rId44"/>
    <p:sldId id="304" r:id="rId45"/>
    <p:sldId id="297" r:id="rId46"/>
    <p:sldId id="305" r:id="rId47"/>
    <p:sldId id="307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268" r:id="rId57"/>
    <p:sldId id="308" r:id="rId58"/>
    <p:sldId id="309" r:id="rId59"/>
    <p:sldId id="311" r:id="rId60"/>
    <p:sldId id="312" r:id="rId61"/>
    <p:sldId id="314" r:id="rId62"/>
    <p:sldId id="318" r:id="rId63"/>
    <p:sldId id="317" r:id="rId64"/>
    <p:sldId id="259" r:id="rId65"/>
    <p:sldId id="3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26"/>
  </p:normalViewPr>
  <p:slideViewPr>
    <p:cSldViewPr snapToGrid="0" snapToObjects="1">
      <p:cViewPr varScale="1">
        <p:scale>
          <a:sx n="59" d="100"/>
          <a:sy n="59" d="100"/>
        </p:scale>
        <p:origin x="9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onblur</a:t>
            </a:r>
            <a:r>
              <a:rPr lang="en-US" dirty="0" smtClean="0"/>
              <a:t>,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onchange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onfocus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onkeypress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hyperlink" Target="https://www.ecma-international.org/ecma-262/6.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kangax.github.io/compat-table/es6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lukehoban/es6features/blob/master/README.m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api.jquery.com/category/events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w3schools.com/jsref/obj_event.asp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tiff"/><Relationship Id="rId4" Type="http://schemas.openxmlformats.org/officeDocument/2006/relationships/hyperlink" Target="http://demos.fmeserver.com/spatialdashboard/index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sher.com/websockets" TargetMode="External"/><Relationship Id="rId2" Type="http://schemas.openxmlformats.org/officeDocument/2006/relationships/hyperlink" Target="https://www.engineyard.com/articles/websock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s/docs/WebSockets-840092-dup" TargetMode="External"/><Relationship Id="rId4" Type="http://schemas.openxmlformats.org/officeDocument/2006/relationships/hyperlink" Target="https://www.html5rocks.com/es/tutorials/websockets/basi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saran.com/blog/10-best-nodejs-frameworks-develop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Guide/Introducci%C3%B3n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Características </a:t>
            </a:r>
            <a:r>
              <a:rPr lang="en-US" dirty="0">
                <a:hlinkClick r:id="rId3"/>
              </a:rPr>
              <a:t>de </a:t>
            </a:r>
            <a:r>
              <a:rPr lang="en-US" dirty="0" smtClean="0">
                <a:hlinkClick r:id="rId3"/>
              </a:rPr>
              <a:t>EcmaScript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536" y="218647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Consola</a:t>
            </a:r>
            <a:r>
              <a:rPr lang="en-US" dirty="0" smtClean="0"/>
              <a:t> Web</a:t>
            </a:r>
          </a:p>
          <a:p>
            <a:r>
              <a:rPr lang="en-US" dirty="0" err="1" smtClean="0"/>
              <a:t>Funciones</a:t>
            </a:r>
            <a:endParaRPr lang="en-US" dirty="0" smtClean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, let y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err="1" smtClean="0"/>
              <a:t>Alcance</a:t>
            </a:r>
            <a:endParaRPr lang="en-US" dirty="0" smtClean="0"/>
          </a:p>
          <a:p>
            <a:r>
              <a:rPr lang="en-US" dirty="0" smtClean="0"/>
              <a:t>BOM y DOM</a:t>
            </a:r>
          </a:p>
          <a:p>
            <a:r>
              <a:rPr lang="en-US" dirty="0" err="1" smtClean="0"/>
              <a:t>Eventos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null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Symbol</a:t>
            </a:r>
          </a:p>
          <a:p>
            <a:pPr lvl="1"/>
            <a:r>
              <a:rPr lang="en-US" dirty="0" smtClean="0"/>
              <a:t>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7755" y="4710023"/>
            <a:ext cx="379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hlinkClick r:id="rId2"/>
              </a:rPr>
              <a:t>Características</a:t>
            </a:r>
            <a:r>
              <a:rPr lang="en-US" sz="3200" dirty="0" smtClean="0">
                <a:hlinkClick r:id="rId2"/>
              </a:rPr>
              <a:t> de ES6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6115" y="5407462"/>
            <a:ext cx="2995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Child Elements)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8571" y="1517675"/>
            <a:ext cx="206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padre/</a:t>
            </a:r>
            <a:b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Parent Element)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DOM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</a:p>
          <a:p>
            <a:pPr lvl="1"/>
            <a:r>
              <a:rPr lang="en-US" dirty="0" err="1" smtClean="0"/>
              <a:t>document.documentElement</a:t>
            </a:r>
            <a:endParaRPr lang="en-US" dirty="0" smtClean="0"/>
          </a:p>
          <a:p>
            <a:r>
              <a:rPr lang="en-US" dirty="0" err="1" smtClean="0"/>
              <a:t>getElementById</a:t>
            </a:r>
            <a:r>
              <a:rPr lang="en-US" dirty="0" smtClean="0"/>
              <a:t>( “  … 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contenedor</a:t>
            </a:r>
            <a:r>
              <a:rPr lang="en-US" b="1" dirty="0" smtClean="0">
                <a:solidFill>
                  <a:srgbClr val="C00000"/>
                </a:solidFill>
              </a:rPr>
              <a:t>-principal”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err="1" smtClean="0"/>
              <a:t>getElementsByTagName</a:t>
            </a:r>
            <a:r>
              <a:rPr lang="en-US" dirty="0" smtClean="0"/>
              <a:t>( “ … ”)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“div”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[0], </a:t>
            </a:r>
            <a:r>
              <a:rPr lang="en-US" dirty="0" err="1" smtClean="0"/>
              <a:t>lista</a:t>
            </a:r>
            <a:r>
              <a:rPr lang="en-US" dirty="0" smtClean="0"/>
              <a:t>[1]</a:t>
            </a:r>
          </a:p>
          <a:p>
            <a:r>
              <a:rPr lang="en-US" dirty="0" err="1" smtClean="0"/>
              <a:t>getElementsByClassName</a:t>
            </a:r>
            <a:r>
              <a:rPr lang="en-US" dirty="0" smtClean="0"/>
              <a:t>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“equal”</a:t>
            </a:r>
          </a:p>
          <a:p>
            <a:r>
              <a:rPr lang="en-US" dirty="0" err="1" smtClean="0"/>
              <a:t>querySelectorAll</a:t>
            </a:r>
            <a:r>
              <a:rPr lang="en-US" dirty="0" smtClean="0"/>
              <a:t> 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“div[class=‘caption’] 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 smtClean="0">
                <a:solidFill>
                  <a:srgbClr val="C00000"/>
                </a:solidFill>
              </a:rPr>
              <a:t>h3”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" y="1825625"/>
            <a:ext cx="542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getAttribute</a:t>
            </a:r>
            <a:r>
              <a:rPr lang="en-US" dirty="0" smtClean="0"/>
              <a:t>( “…” 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 y width</a:t>
            </a:r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err="1" smtClean="0"/>
              <a:t>setAttribute</a:t>
            </a:r>
            <a:r>
              <a:rPr lang="en-US" dirty="0" smtClean="0"/>
              <a:t>(“…”, “…”)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img</a:t>
            </a:r>
            <a:r>
              <a:rPr lang="en-US" dirty="0" smtClean="0"/>
              <a:t>-thumbnail”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8629" r="57327" b="42056"/>
          <a:stretch/>
        </p:blipFill>
        <p:spPr>
          <a:xfrm>
            <a:off x="5336498" y="1948722"/>
            <a:ext cx="6700598" cy="2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InnerHTML</a:t>
            </a:r>
            <a:r>
              <a:rPr lang="en-US" dirty="0" smtClean="0"/>
              <a:t> vs </a:t>
            </a:r>
            <a:r>
              <a:rPr lang="en-US" dirty="0" err="1" smtClean="0"/>
              <a:t>OuterHTML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InnerHTML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Id: 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innerHTML</a:t>
            </a:r>
            <a:r>
              <a:rPr lang="en-US" dirty="0" smtClean="0"/>
              <a:t>: ‘</a:t>
            </a:r>
            <a:r>
              <a:rPr lang="en-US" dirty="0" err="1" smtClean="0"/>
              <a:t>CinemaYo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OuterHTML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b="1" i="1" dirty="0" smtClean="0"/>
              <a:t>itself</a:t>
            </a:r>
            <a:r>
              <a:rPr lang="en-US" dirty="0" smtClean="0"/>
              <a:t>,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/>
              <a:t>Id: ‘</a:t>
            </a:r>
            <a:r>
              <a:rPr lang="en-US" dirty="0" err="1"/>
              <a:t>titulo</a:t>
            </a:r>
            <a:r>
              <a:rPr lang="en-US" dirty="0"/>
              <a:t>’</a:t>
            </a:r>
          </a:p>
          <a:p>
            <a:pPr lvl="1"/>
            <a:r>
              <a:rPr lang="en-US" dirty="0" err="1" smtClean="0"/>
              <a:t>outerHTML</a:t>
            </a:r>
            <a:r>
              <a:rPr lang="en-US" dirty="0" smtClean="0"/>
              <a:t>: ‘&lt;h1&gt;</a:t>
            </a:r>
            <a:r>
              <a:rPr lang="en-US" dirty="0" err="1" smtClean="0"/>
              <a:t>CinemaYo</a:t>
            </a:r>
            <a:r>
              <a:rPr lang="en-US" dirty="0" smtClean="0"/>
              <a:t>&lt;/h1&gt;’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getElementById</a:t>
            </a:r>
            <a:r>
              <a:rPr lang="en-US" dirty="0" smtClean="0"/>
              <a:t>?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17" y="182562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Agregar</a:t>
            </a:r>
            <a:r>
              <a:rPr lang="en-US" dirty="0" smtClean="0"/>
              <a:t>/Remover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createElement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b="1" i="1" dirty="0" err="1" smtClean="0"/>
              <a:t>Referencia</a:t>
            </a:r>
            <a:r>
              <a:rPr lang="en-US" b="1" i="1" dirty="0" smtClean="0"/>
              <a:t> </a:t>
            </a:r>
            <a:r>
              <a:rPr lang="en-US" b="1" i="1" dirty="0" err="1" smtClean="0"/>
              <a:t>en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memoria</a:t>
            </a:r>
            <a:endParaRPr lang="en-US" b="1" i="1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C00000"/>
                </a:solidFill>
              </a:rPr>
              <a:t>createTextNode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con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b="1" i="1" dirty="0" err="1"/>
              <a:t>Referencia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 smtClean="0"/>
              <a:t>memoria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appendChild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Agrega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al final del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insertBefore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 smtClean="0">
                <a:solidFill>
                  <a:srgbClr val="C00000"/>
                </a:solidFill>
              </a:rPr>
              <a:t>,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Inserta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antes de </a:t>
            </a:r>
            <a:r>
              <a:rPr lang="en-US" dirty="0" err="1" smtClean="0"/>
              <a:t>otro</a:t>
            </a:r>
            <a:endParaRPr lang="en-US" dirty="0"/>
          </a:p>
          <a:p>
            <a:pPr lvl="1"/>
            <a:r>
              <a:rPr lang="en-US" dirty="0" err="1"/>
              <a:t>Argumento</a:t>
            </a:r>
            <a:r>
              <a:rPr lang="en-US" dirty="0"/>
              <a:t>: </a:t>
            </a:r>
            <a:r>
              <a:rPr lang="en-US" dirty="0" smtClean="0"/>
              <a:t>nodo1 y nodo2. </a:t>
            </a:r>
          </a:p>
          <a:p>
            <a:pPr lvl="1"/>
            <a:r>
              <a:rPr lang="en-US" b="1" dirty="0" smtClean="0"/>
              <a:t>nodo2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padre.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ReplaceChild</a:t>
            </a:r>
            <a:r>
              <a:rPr lang="en-US" dirty="0" smtClean="0"/>
              <a:t> vs </a:t>
            </a:r>
            <a:r>
              <a:rPr lang="en-US" dirty="0" err="1" smtClean="0"/>
              <a:t>RemoveChild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replaceChild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>
                <a:solidFill>
                  <a:srgbClr val="C00000"/>
                </a:solidFill>
              </a:rPr>
              <a:t>,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Reemplaza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r>
              <a:rPr lang="en-US" dirty="0" err="1" smtClean="0"/>
              <a:t>Argumentos</a:t>
            </a:r>
            <a:r>
              <a:rPr lang="en-US" dirty="0" smtClean="0"/>
              <a:t>: nodo1 y nodo2</a:t>
            </a:r>
          </a:p>
          <a:p>
            <a:pPr lvl="2"/>
            <a:r>
              <a:rPr lang="en-US" dirty="0" smtClean="0"/>
              <a:t>nodo1: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odo2: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removeChild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dirty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Remueve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hijo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 err="1"/>
              <a:t>n</a:t>
            </a:r>
            <a:r>
              <a:rPr lang="en-US" dirty="0" err="1" smtClean="0"/>
              <a:t>odo</a:t>
            </a:r>
            <a:r>
              <a:rPr lang="en-US" dirty="0" smtClean="0"/>
              <a:t>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y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1733" y="1419788"/>
            <a:ext cx="8856133" cy="4611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67" y="1825625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600" y="5115253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45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75" y="3802363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 smtClean="0"/>
              <a:t>elemento.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función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elemento.</a:t>
            </a:r>
            <a:r>
              <a:rPr lang="en-US" sz="2000" b="1" i="1" dirty="0" err="1">
                <a:solidFill>
                  <a:srgbClr val="C00000"/>
                </a:solidFill>
              </a:rPr>
              <a:t>eventHandler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() {</a:t>
            </a:r>
          </a:p>
          <a:p>
            <a:pPr marL="0" indent="0">
              <a:buNone/>
            </a:pPr>
            <a:r>
              <a:rPr lang="en-US" sz="2000" dirty="0" smtClean="0"/>
              <a:t>}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Una </a:t>
            </a:r>
            <a:r>
              <a:rPr lang="en-US" dirty="0" err="1" smtClean="0"/>
              <a:t>reacción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</a:t>
            </a:r>
            <a:r>
              <a:rPr lang="en-US" sz="2000" dirty="0" err="1" smtClean="0"/>
              <a:t>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000" dirty="0" smtClean="0"/>
              <a:t>(“…”,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reacciones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&lt;</a:t>
            </a:r>
            <a:r>
              <a:rPr lang="en-US" sz="2000" dirty="0" err="1" smtClean="0"/>
              <a:t>etiqueta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“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” … &gt;</a:t>
            </a:r>
          </a:p>
          <a:p>
            <a:pPr marL="0" indent="0">
              <a:buFont typeface="Arial"/>
              <a:buNone/>
            </a:pPr>
            <a:endParaRPr lang="en-US" i="1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manejador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  <a:p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contenido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30400"/>
            <a:ext cx="5067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74" y="1543986"/>
            <a:ext cx="3267856" cy="32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Cuando</a:t>
            </a:r>
            <a:r>
              <a:rPr lang="en-US" dirty="0" smtClean="0"/>
              <a:t> un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dirty="0" err="1" smtClean="0"/>
              <a:t>ocurre</a:t>
            </a:r>
            <a:r>
              <a:rPr lang="en-US" dirty="0" smtClean="0"/>
              <a:t> en un </a:t>
            </a:r>
            <a:r>
              <a:rPr lang="en-US" dirty="0" err="1" smtClean="0"/>
              <a:t>elemento</a:t>
            </a:r>
            <a:r>
              <a:rPr lang="en-US" dirty="0" smtClean="0"/>
              <a:t>, se </a:t>
            </a:r>
            <a:r>
              <a:rPr lang="en-US" dirty="0" err="1" smtClean="0"/>
              <a:t>disparan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manejadores</a:t>
            </a:r>
            <a:r>
              <a:rPr lang="en-US" dirty="0" smtClean="0"/>
              <a:t> del </a:t>
            </a:r>
            <a:r>
              <a:rPr lang="en-US" dirty="0" err="1" smtClean="0"/>
              <a:t>elemento</a:t>
            </a:r>
            <a:r>
              <a:rPr lang="en-US" dirty="0" smtClean="0"/>
              <a:t>. </a:t>
            </a:r>
            <a:r>
              <a:rPr lang="en-US" dirty="0" err="1" smtClean="0"/>
              <a:t>Luego</a:t>
            </a:r>
            <a:r>
              <a:rPr lang="en-US" dirty="0" smtClean="0"/>
              <a:t>, los </a:t>
            </a:r>
            <a:r>
              <a:rPr lang="en-US" dirty="0" err="1" smtClean="0"/>
              <a:t>eventos</a:t>
            </a:r>
            <a:r>
              <a:rPr lang="en-US" dirty="0" smtClean="0"/>
              <a:t> del padre y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ancentros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predefinidos</a:t>
            </a:r>
            <a:endParaRPr lang="en-US" dirty="0" smtClean="0"/>
          </a:p>
          <a:p>
            <a:pPr lvl="1"/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formularios: </a:t>
            </a:r>
            <a:r>
              <a:rPr lang="es-MX" b="1" dirty="0" err="1" smtClean="0"/>
              <a:t>submit</a:t>
            </a:r>
            <a:endParaRPr lang="es-MX" b="1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eventos</a:t>
            </a:r>
            <a:r>
              <a:rPr lang="en-US" dirty="0" smtClean="0"/>
              <a:t> son </a:t>
            </a:r>
            <a:r>
              <a:rPr lang="en-US" dirty="0" err="1" smtClean="0"/>
              <a:t>propagados</a:t>
            </a:r>
            <a:r>
              <a:rPr lang="en-US" dirty="0" smtClean="0"/>
              <a:t> a </a:t>
            </a:r>
            <a:r>
              <a:rPr lang="en-US" dirty="0" err="1" smtClean="0"/>
              <a:t>trav</a:t>
            </a:r>
            <a:r>
              <a:rPr lang="es-MX" dirty="0" err="1" smtClean="0"/>
              <a:t>és</a:t>
            </a:r>
            <a:r>
              <a:rPr lang="es-MX" dirty="0" smtClean="0"/>
              <a:t> de los padres como </a:t>
            </a:r>
            <a:r>
              <a:rPr lang="es-MX" b="1" dirty="0" smtClean="0"/>
              <a:t>burbujas en el agua hacia la superficie</a:t>
            </a:r>
            <a:r>
              <a:rPr lang="es-MX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javascript.info/article/bubbling-and-capturing/event-order-bubbling@2x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3339"/>
            <a:ext cx="5181600" cy="28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objetos</a:t>
            </a:r>
            <a:r>
              <a:rPr lang="en-US" dirty="0" smtClean="0"/>
              <a:t> del DOM</a:t>
            </a:r>
          </a:p>
          <a:p>
            <a:r>
              <a:rPr lang="en-US" b="1" dirty="0" smtClean="0"/>
              <a:t>Event Object</a:t>
            </a:r>
          </a:p>
          <a:p>
            <a:pPr lvl="1"/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 err="1" smtClean="0"/>
              <a:t>Métodos</a:t>
            </a:r>
            <a:endParaRPr lang="es-MX" dirty="0" smtClean="0"/>
          </a:p>
          <a:p>
            <a:pPr lvl="1"/>
            <a:endParaRPr lang="es-MX" dirty="0"/>
          </a:p>
          <a:p>
            <a:pPr marL="457200" lvl="1" indent="0">
              <a:buNone/>
            </a:pPr>
            <a:r>
              <a:rPr lang="es-MX" dirty="0" smtClean="0">
                <a:hlinkClick r:id="rId2"/>
              </a:rPr>
              <a:t>W3Schools</a:t>
            </a:r>
            <a:endParaRPr lang="es-MX" dirty="0" smtClean="0"/>
          </a:p>
          <a:p>
            <a:pPr marL="457200" lvl="1" indent="0">
              <a:buNone/>
            </a:pPr>
            <a:endParaRPr lang="es-MX" dirty="0"/>
          </a:p>
          <a:p>
            <a:r>
              <a:rPr lang="es-MX" b="1" dirty="0">
                <a:solidFill>
                  <a:srgbClr val="FF0000"/>
                </a:solidFill>
              </a:rPr>
              <a:t>t</a:t>
            </a:r>
            <a:r>
              <a:rPr lang="es-MX" b="1" dirty="0" smtClean="0">
                <a:solidFill>
                  <a:srgbClr val="FF0000"/>
                </a:solidFill>
              </a:rPr>
              <a:t>arget</a:t>
            </a:r>
          </a:p>
          <a:p>
            <a:pPr lvl="1"/>
            <a:r>
              <a:rPr lang="es-MX" dirty="0" smtClean="0"/>
              <a:t>Contiene el elemento que provocó el evento</a:t>
            </a:r>
            <a:endParaRPr lang="en-US" dirty="0" smtClean="0"/>
          </a:p>
        </p:txBody>
      </p:sp>
      <p:pic>
        <p:nvPicPr>
          <p:cNvPr id="2050" name="Picture 2" descr="Resultado de imagen para event objec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7076"/>
            <a:ext cx="5181600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40982"/>
            <a:ext cx="5702300" cy="60833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Cancelar el efecto 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7296" cy="4351338"/>
          </a:xfrm>
        </p:spPr>
        <p:txBody>
          <a:bodyPr>
            <a:normAutofit/>
          </a:bodyPr>
          <a:lstStyle/>
          <a:p>
            <a:r>
              <a:rPr lang="es-MX" dirty="0" smtClean="0"/>
              <a:t>Para detener el efecto burbuja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stopPropagation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event.</a:t>
            </a:r>
            <a:r>
              <a:rPr lang="en-US" b="1" dirty="0" err="1" smtClean="0"/>
              <a:t>stopImmediatePropagation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Sin embargo,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usual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preventDefault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cancelar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 false;</a:t>
            </a:r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3074" name="Picture 2" descr="Resultado de imagen para boom 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"/>
          <a:stretch/>
        </p:blipFill>
        <p:spPr bwMode="auto">
          <a:xfrm>
            <a:off x="6757394" y="1269403"/>
            <a:ext cx="4246372" cy="41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7" y="0"/>
            <a:ext cx="850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overrideMimeType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text/plain</a:t>
            </a:r>
          </a:p>
          <a:p>
            <a:pPr lvl="1"/>
            <a:r>
              <a:rPr lang="en-US" dirty="0" smtClean="0"/>
              <a:t>text/xml</a:t>
            </a:r>
          </a:p>
          <a:p>
            <a:pPr lvl="1"/>
            <a:r>
              <a:rPr lang="en-US" dirty="0"/>
              <a:t>text/plain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1" y="17253"/>
            <a:ext cx="6059338" cy="62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accessibility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0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Angular vs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que Angular, </a:t>
            </a:r>
            <a:r>
              <a:rPr lang="en-US" dirty="0" err="1" smtClean="0"/>
              <a:t>dependiendo</a:t>
            </a:r>
            <a:r>
              <a:rPr lang="en-US" dirty="0" smtClean="0"/>
              <a:t> de las </a:t>
            </a:r>
            <a:r>
              <a:rPr lang="en-US" dirty="0" err="1" smtClean="0"/>
              <a:t>condiciones</a:t>
            </a:r>
            <a:endParaRPr lang="en-US" dirty="0" smtClean="0"/>
          </a:p>
          <a:p>
            <a:r>
              <a:rPr lang="en-US" dirty="0" smtClean="0"/>
              <a:t>React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que React</a:t>
            </a:r>
          </a:p>
          <a:p>
            <a:r>
              <a:rPr lang="en-US" dirty="0" smtClean="0"/>
              <a:t>React se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híbrido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6571" y="4347369"/>
            <a:ext cx="1364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0543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i="1" dirty="0"/>
              <a:t>: 5 Advantages of Using </a:t>
            </a:r>
            <a:r>
              <a:rPr lang="en-US" i="1" dirty="0" err="1"/>
              <a:t>Websockets</a:t>
            </a:r>
            <a:r>
              <a:rPr lang="en-US" dirty="0"/>
              <a:t>. (2017). </a:t>
            </a:r>
            <a:r>
              <a:rPr lang="en-US" i="1" dirty="0" err="1"/>
              <a:t>Engineyard.com</a:t>
            </a:r>
            <a:r>
              <a:rPr lang="en-US" dirty="0"/>
              <a:t>. Retrieved 21 June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www.engineyard.com/articles/websocket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/>
              <a:t>What are </a:t>
            </a:r>
            <a:r>
              <a:rPr lang="en-US" i="1" dirty="0" err="1"/>
              <a:t>WebSockets</a:t>
            </a:r>
            <a:r>
              <a:rPr lang="en-US" i="1" dirty="0"/>
              <a:t>? | Pusher</a:t>
            </a:r>
            <a:r>
              <a:rPr lang="en-US" dirty="0"/>
              <a:t>. (2017). </a:t>
            </a:r>
            <a:r>
              <a:rPr lang="en-US" i="1" dirty="0" err="1"/>
              <a:t>Pusher.com</a:t>
            </a:r>
            <a:r>
              <a:rPr lang="en-US" dirty="0"/>
              <a:t>. Retrieved 21 June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pusher.com/websockets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dirty="0"/>
              <a:t>. (2016). </a:t>
            </a:r>
            <a:r>
              <a:rPr lang="en-US" i="1" dirty="0"/>
              <a:t>Mozilla Developer Network</a:t>
            </a:r>
            <a:r>
              <a:rPr lang="en-US" dirty="0"/>
              <a:t>. Retrieved 21 June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developer.mozilla.org/es/docs/WebSockets-840092-dup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/</a:t>
            </a:r>
            <a:r>
              <a:rPr lang="en-US" dirty="0" err="1" smtClean="0"/>
              <a:t>lenguaje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dirty="0" err="1" smtClean="0"/>
              <a:t>todo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err="1" smtClean="0"/>
              <a:t>Mayormente</a:t>
            </a:r>
            <a:r>
              <a:rPr lang="en-US" dirty="0" smtClean="0"/>
              <a:t>: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Utilidad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rápida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r>
              <a:rPr lang="en-US" dirty="0" smtClean="0"/>
              <a:t>: Java (applets), VBScript o Dart</a:t>
            </a:r>
          </a:p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smtClean="0">
                <a:hlinkClick r:id="rId2"/>
              </a:rPr>
              <a:t>back-end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9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6" y="2491078"/>
            <a:ext cx="5815819" cy="275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5" y="2444551"/>
            <a:ext cx="5815820" cy="28032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43772"/>
            <a:ext cx="5911970" cy="591197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58796" y="924088"/>
            <a:ext cx="5181600" cy="4351338"/>
          </a:xfrm>
        </p:spPr>
        <p:txBody>
          <a:bodyPr/>
          <a:lstStyle/>
          <a:p>
            <a:r>
              <a:rPr lang="en-US" dirty="0" err="1" smtClean="0"/>
              <a:t>Similitud</a:t>
            </a:r>
            <a:endParaRPr lang="en-US" dirty="0" smtClean="0"/>
          </a:p>
          <a:p>
            <a:pPr lvl="1"/>
            <a:r>
              <a:rPr lang="en-US" dirty="0" err="1"/>
              <a:t>Sintaxis</a:t>
            </a:r>
            <a:r>
              <a:rPr lang="en-US" dirty="0"/>
              <a:t> de </a:t>
            </a:r>
            <a:r>
              <a:rPr lang="en-US" dirty="0" err="1" smtClean="0"/>
              <a:t>expresiones</a:t>
            </a:r>
            <a:endParaRPr lang="en-US" dirty="0" smtClean="0"/>
          </a:p>
          <a:p>
            <a:pPr lvl="1"/>
            <a:r>
              <a:rPr lang="en-US" dirty="0" smtClean="0"/>
              <a:t>Control de </a:t>
            </a:r>
            <a:r>
              <a:rPr lang="en-US" dirty="0" err="1" smtClean="0"/>
              <a:t>flujo</a:t>
            </a:r>
            <a:endParaRPr lang="en-US" dirty="0"/>
          </a:p>
          <a:p>
            <a:pPr lvl="1"/>
            <a:r>
              <a:rPr lang="en-US" dirty="0" err="1" smtClean="0"/>
              <a:t>Definición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endParaRPr lang="en-US" dirty="0" smtClean="0"/>
          </a:p>
          <a:p>
            <a:r>
              <a:rPr lang="en-US" dirty="0" err="1" smtClean="0"/>
              <a:t>Diferencias</a:t>
            </a:r>
            <a:endParaRPr lang="en-US" dirty="0" smtClean="0"/>
          </a:p>
          <a:p>
            <a:pPr lvl="1"/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19615</TotalTime>
  <Words>1534</Words>
  <Application>Microsoft Office PowerPoint</Application>
  <PresentationFormat>Panorámica</PresentationFormat>
  <Paragraphs>395</Paragraphs>
  <Slides>65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0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Contenido</vt:lpstr>
      <vt:lpstr>Presentación de PowerPoint</vt:lpstr>
      <vt:lpstr>Lenguaje de programación en el cliente (sintaxis, controles, funciones, librerías).</vt:lpstr>
      <vt:lpstr>Presentación de PowerPoint</vt:lpstr>
      <vt:lpstr>Presentación de PowerPoint</vt:lpstr>
      <vt:lpstr>EcmaScript</vt:lpstr>
      <vt:lpstr>Historia</vt:lpstr>
      <vt:lpstr>Presentación de PowerPoint</vt:lpstr>
      <vt:lpstr>EcmaScript</vt:lpstr>
      <vt:lpstr>Bases</vt:lpstr>
      <vt:lpstr>Presentación de PowerPoint</vt:lpstr>
      <vt:lpstr>Introducción al DOM de un documento web.</vt:lpstr>
      <vt:lpstr>D.O.M</vt:lpstr>
      <vt:lpstr>Presentación de PowerPoint</vt:lpstr>
      <vt:lpstr>Navegando por el DOM</vt:lpstr>
      <vt:lpstr>Atributos</vt:lpstr>
      <vt:lpstr>InnerHTML vs OuterHTML</vt:lpstr>
      <vt:lpstr>Agregar/Remover Elementos</vt:lpstr>
      <vt:lpstr>ReplaceChild vs RemoveChild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Presentación de PowerPoint</vt:lpstr>
      <vt:lpstr>Efecto burbuja</vt:lpstr>
      <vt:lpstr>Efecto Burbuja</vt:lpstr>
      <vt:lpstr>Event</vt:lpstr>
      <vt:lpstr>Captura</vt:lpstr>
      <vt:lpstr>Cancelar el efecto Burbuja</vt:lpstr>
      <vt:lpstr>Introducción a AJAX.</vt:lpstr>
      <vt:lpstr>Presentación de PowerPoint</vt:lpstr>
      <vt:lpstr>Presentación de PowerPoint</vt:lpstr>
      <vt:lpstr>Sync vs Async</vt:lpstr>
      <vt:lpstr>AJAX</vt:lpstr>
      <vt:lpstr>Formatos de intercambio de datos (ej. texto plano, XML, JSON).</vt:lpstr>
      <vt:lpstr>Intercambio de datos</vt:lpstr>
      <vt:lpstr>Formatos de datos</vt:lpstr>
      <vt:lpstr>Presentación de PowerPoint</vt:lpstr>
      <vt:lpstr>Manipulación de datos utilizando AJAX.</vt:lpstr>
      <vt:lpstr>Esquema del XMLHttpRequest</vt:lpstr>
      <vt:lpstr>Presentación de PowerPoint</vt:lpstr>
      <vt:lpstr>xmlHTTPRequest</vt:lpstr>
      <vt:lpstr>JQuery</vt:lpstr>
      <vt:lpstr>Compatibilidad en múltiples navegadores (ej. polyfills).</vt:lpstr>
      <vt:lpstr>Polyfills</vt:lpstr>
      <vt:lpstr>Presentación de PowerPoint</vt:lpstr>
      <vt:lpstr>Arquitectura web en el cliente (ej. Angular, ReactJS).</vt:lpstr>
      <vt:lpstr>Presentación de PowerPoint</vt:lpstr>
      <vt:lpstr>Librería vs Framework</vt:lpstr>
      <vt:lpstr>Presentación de PowerPoint</vt:lpstr>
      <vt:lpstr>Angular vs React</vt:lpstr>
      <vt:lpstr>Intercambio de datos en tiempo real (ej. websockets).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894</cp:revision>
  <dcterms:created xsi:type="dcterms:W3CDTF">2017-05-02T21:53:04Z</dcterms:created>
  <dcterms:modified xsi:type="dcterms:W3CDTF">2018-11-14T02:45:38Z</dcterms:modified>
</cp:coreProperties>
</file>